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256" r:id="rId2"/>
    <p:sldId id="258" r:id="rId3"/>
    <p:sldId id="275" r:id="rId4"/>
    <p:sldId id="260" r:id="rId5"/>
    <p:sldId id="262" r:id="rId6"/>
    <p:sldId id="263" r:id="rId7"/>
    <p:sldId id="261" r:id="rId8"/>
    <p:sldId id="265" r:id="rId9"/>
    <p:sldId id="267" r:id="rId10"/>
    <p:sldId id="268" r:id="rId11"/>
    <p:sldId id="270" r:id="rId12"/>
    <p:sldId id="271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microsoft.com/office/2007/relationships/hdphoto" Target="../media/hdphoto1.wdp"/><Relationship Id="rId1" Type="http://schemas.openxmlformats.org/officeDocument/2006/relationships/image" Target="../media/image5.png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5.png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CAD8-1506-4EED-8B8F-F12FC8801B4A}" type="doc">
      <dgm:prSet loTypeId="urn:microsoft.com/office/officeart/2008/layout/Hexagon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529545-8472-41E8-9065-13C32CAE8325}">
      <dgm:prSet phldrT="[Text]" custT="1"/>
      <dgm:spPr/>
      <dgm:t>
        <a:bodyPr anchor="t"/>
        <a:lstStyle/>
        <a:p>
          <a:pPr>
            <a:spcBef>
              <a:spcPts val="600"/>
            </a:spcBef>
          </a:pPr>
          <a:r>
            <a:rPr lang="en-US" sz="1200" b="1" dirty="0">
              <a:solidFill>
                <a:schemeClr val="tx1"/>
              </a:solidFill>
            </a:rPr>
            <a:t>Critical Thinking</a:t>
          </a:r>
        </a:p>
        <a:p>
          <a:pPr>
            <a:spcBef>
              <a:spcPct val="0"/>
            </a:spcBef>
          </a:pPr>
          <a:endParaRPr lang="en-US" sz="950" b="1" dirty="0"/>
        </a:p>
      </dgm:t>
    </dgm:pt>
    <dgm:pt modelId="{A136558F-41EC-49EA-92B3-28811961E4ED}" type="parTrans" cxnId="{856BF83C-A886-43E7-B65C-192284C755F5}">
      <dgm:prSet/>
      <dgm:spPr/>
      <dgm:t>
        <a:bodyPr/>
        <a:lstStyle/>
        <a:p>
          <a:endParaRPr lang="en-US" sz="1000"/>
        </a:p>
      </dgm:t>
    </dgm:pt>
    <dgm:pt modelId="{E4EE5DB5-0B96-436C-B697-2A75B9C45791}" type="sibTrans" cxnId="{856BF83C-A886-43E7-B65C-192284C755F5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8000"/>
                    </a14:imgEffect>
                    <a14:imgEffect>
                      <a14:colorTemperature colorTemp="5570"/>
                    </a14:imgEffect>
                    <a14:imgEffect>
                      <a14:saturation sat="74000"/>
                    </a14:imgEffect>
                    <a14:imgEffect>
                      <a14:brightnessContrast bright="-7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1000"/>
        </a:p>
      </dgm:t>
    </dgm:pt>
    <dgm:pt modelId="{9BD4774E-11E3-424B-B048-54937B0738D7}">
      <dgm:prSet phldrT="[Text]" custT="1"/>
      <dgm:spPr/>
      <dgm:t>
        <a:bodyPr anchor="t"/>
        <a:lstStyle/>
        <a:p>
          <a:pPr algn="ctr"/>
          <a:endParaRPr lang="en-US" sz="880" b="1" dirty="0"/>
        </a:p>
        <a:p>
          <a:pPr marL="0" indent="0" algn="l"/>
          <a:endParaRPr lang="en-US" sz="850" b="1" dirty="0"/>
        </a:p>
        <a:p>
          <a:pPr marL="0" indent="0" algn="l"/>
          <a:endParaRPr lang="en-US" sz="900" b="1" dirty="0">
            <a:solidFill>
              <a:schemeClr val="tx1"/>
            </a:solidFill>
          </a:endParaRPr>
        </a:p>
        <a:p>
          <a:pPr marL="0" indent="0" algn="ctr"/>
          <a:r>
            <a:rPr lang="en-US" sz="1200" b="1" dirty="0">
              <a:solidFill>
                <a:schemeClr val="tx1"/>
              </a:solidFill>
            </a:rPr>
            <a:t>Communication</a:t>
          </a:r>
        </a:p>
      </dgm:t>
    </dgm:pt>
    <dgm:pt modelId="{95B9713F-2C40-4FB9-9976-66455ED9B244}" type="parTrans" cxnId="{432B0BC2-DA4A-43D7-B28D-275BD21E9E0A}">
      <dgm:prSet/>
      <dgm:spPr/>
      <dgm:t>
        <a:bodyPr/>
        <a:lstStyle/>
        <a:p>
          <a:endParaRPr lang="en-US" sz="1000"/>
        </a:p>
      </dgm:t>
    </dgm:pt>
    <dgm:pt modelId="{FE8601B8-3A5F-42D7-892B-D5178C9B374F}" type="sibTrans" cxnId="{432B0BC2-DA4A-43D7-B28D-275BD21E9E0A}">
      <dgm:prSet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  <a14:imgEffect>
                      <a14:colorTemperature colorTemp="5570"/>
                    </a14:imgEffect>
                    <a14:imgEffect>
                      <a14:saturation sat="61000"/>
                    </a14:imgEffect>
                    <a14:imgEffect>
                      <a14:brightnessContrast bright="-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1000"/>
        </a:p>
      </dgm:t>
    </dgm:pt>
    <dgm:pt modelId="{D28F7403-5AD5-4BB2-9A20-62AE2CA06C19}">
      <dgm:prSet phldrT="[Text]" custT="1"/>
      <dgm:spPr/>
      <dgm:t>
        <a:bodyPr anchor="t"/>
        <a:lstStyle/>
        <a:p>
          <a:r>
            <a:rPr lang="en-US" sz="1200" b="1" dirty="0">
              <a:solidFill>
                <a:schemeClr val="tx1"/>
              </a:solidFill>
            </a:rPr>
            <a:t>Leadership</a:t>
          </a:r>
        </a:p>
      </dgm:t>
    </dgm:pt>
    <dgm:pt modelId="{3E183FB7-2FD9-455F-AE13-B677FC420C72}" type="parTrans" cxnId="{C1B8832F-356A-4745-AA71-7EDC72D96A21}">
      <dgm:prSet/>
      <dgm:spPr/>
      <dgm:t>
        <a:bodyPr/>
        <a:lstStyle/>
        <a:p>
          <a:endParaRPr lang="en-US" sz="1000"/>
        </a:p>
      </dgm:t>
    </dgm:pt>
    <dgm:pt modelId="{E01DC9B6-73A4-47BA-B2AD-997FF7DBCF57}" type="sibTrans" cxnId="{C1B8832F-356A-4745-AA71-7EDC72D96A21}">
      <dgm:prSet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2000"/>
                    </a14:imgEffect>
                    <a14:imgEffect>
                      <a14:colorTemperature colorTemp="5570"/>
                    </a14:imgEffect>
                    <a14:imgEffect>
                      <a14:saturation sat="61000"/>
                    </a14:imgEffect>
                    <a14:imgEffect>
                      <a14:brightnessContrast bright="-9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1000"/>
        </a:p>
      </dgm:t>
    </dgm:pt>
    <dgm:pt modelId="{53041321-A4A5-48A2-907E-E1167A3E5EE9}">
      <dgm:prSet phldrT="[Text]" custT="1"/>
      <dgm:spPr/>
      <dgm:t>
        <a:bodyPr anchor="t"/>
        <a:lstStyle/>
        <a:p>
          <a:pPr>
            <a:spcAft>
              <a:spcPts val="0"/>
            </a:spcAft>
          </a:pPr>
          <a:r>
            <a:rPr lang="en-US" sz="1200" b="1" dirty="0">
              <a:solidFill>
                <a:schemeClr val="tx1"/>
              </a:solidFill>
            </a:rPr>
            <a:t>Career &amp; Self Development</a:t>
          </a:r>
        </a:p>
      </dgm:t>
    </dgm:pt>
    <dgm:pt modelId="{A9CD9D75-752F-4E6F-928F-2AE3D24ADF84}" type="sibTrans" cxnId="{871C4A9B-7FC3-4DD3-8721-8CAD95E0499A}">
      <dgm:prSet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4000"/>
                    </a14:imgEffect>
                    <a14:imgEffect>
                      <a14:colorTemperature colorTemp="4361"/>
                    </a14:imgEffect>
                    <a14:imgEffect>
                      <a14:saturation sat="71000"/>
                    </a14:imgEffect>
                    <a14:imgEffect>
                      <a14:brightnessContrast bright="-1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1000"/>
        </a:p>
      </dgm:t>
    </dgm:pt>
    <dgm:pt modelId="{74C3EEAB-E917-41E4-9550-6ACE4AF5D535}" type="parTrans" cxnId="{871C4A9B-7FC3-4DD3-8721-8CAD95E0499A}">
      <dgm:prSet/>
      <dgm:spPr/>
      <dgm:t>
        <a:bodyPr/>
        <a:lstStyle/>
        <a:p>
          <a:endParaRPr lang="en-US" sz="1000"/>
        </a:p>
      </dgm:t>
    </dgm:pt>
    <dgm:pt modelId="{42A1815C-F391-4519-B9EE-37400F8BD95E}" type="pres">
      <dgm:prSet presAssocID="{5BE2CAD8-1506-4EED-8B8F-F12FC8801B4A}" presName="Name0" presStyleCnt="0">
        <dgm:presLayoutVars>
          <dgm:chMax val="21"/>
          <dgm:chPref val="21"/>
        </dgm:presLayoutVars>
      </dgm:prSet>
      <dgm:spPr/>
    </dgm:pt>
    <dgm:pt modelId="{751B714B-E15E-4484-9A7E-03EE7DFBDA97}" type="pres">
      <dgm:prSet presAssocID="{4A529545-8472-41E8-9065-13C32CAE8325}" presName="text1" presStyleCnt="0"/>
      <dgm:spPr/>
    </dgm:pt>
    <dgm:pt modelId="{AE1E9242-BA73-4D82-B96E-454A9EF9DA38}" type="pres">
      <dgm:prSet presAssocID="{4A529545-8472-41E8-9065-13C32CAE8325}" presName="textRepeatNode" presStyleLbl="alignNode1" presStyleIdx="0" presStyleCnt="4" custLinFactNeighborX="-534" custLinFactNeighborY="-6428">
        <dgm:presLayoutVars>
          <dgm:chMax val="0"/>
          <dgm:chPref val="0"/>
          <dgm:bulletEnabled val="1"/>
        </dgm:presLayoutVars>
      </dgm:prSet>
      <dgm:spPr/>
    </dgm:pt>
    <dgm:pt modelId="{2AF14D84-753C-4578-8DBA-187E49C0AD08}" type="pres">
      <dgm:prSet presAssocID="{4A529545-8472-41E8-9065-13C32CAE8325}" presName="textaccent1" presStyleCnt="0"/>
      <dgm:spPr/>
    </dgm:pt>
    <dgm:pt modelId="{B3D68A05-91A4-4231-B2A7-51E179CEA698}" type="pres">
      <dgm:prSet presAssocID="{4A529545-8472-41E8-9065-13C32CAE8325}" presName="accentRepeatNode" presStyleLbl="solidAlignAcc1" presStyleIdx="0" presStyleCnt="8" custFlipVert="0" custFlipHor="0" custScaleX="44487" custScaleY="49211" custLinFactNeighborX="2496" custLinFactNeighborY="-53979"/>
      <dgm:spPr/>
    </dgm:pt>
    <dgm:pt modelId="{74915613-930C-4E3F-8738-D93DD5A2E42A}" type="pres">
      <dgm:prSet presAssocID="{E4EE5DB5-0B96-436C-B697-2A75B9C45791}" presName="image1" presStyleCnt="0"/>
      <dgm:spPr/>
    </dgm:pt>
    <dgm:pt modelId="{E02DA5B5-6A1A-4F63-A586-8D9443B7DCAD}" type="pres">
      <dgm:prSet presAssocID="{E4EE5DB5-0B96-436C-B697-2A75B9C45791}" presName="imageRepeatNode" presStyleLbl="alignAcc1" presStyleIdx="0" presStyleCnt="4" custLinFactNeighborX="-1845" custLinFactNeighborY="-6330"/>
      <dgm:spPr/>
    </dgm:pt>
    <dgm:pt modelId="{A37138F0-9A36-4598-93B3-E21C0A7DF8D9}" type="pres">
      <dgm:prSet presAssocID="{E4EE5DB5-0B96-436C-B697-2A75B9C45791}" presName="imageaccent1" presStyleCnt="0"/>
      <dgm:spPr/>
    </dgm:pt>
    <dgm:pt modelId="{3CDC0DB5-FBF9-486F-A74F-48DD397391B8}" type="pres">
      <dgm:prSet presAssocID="{E4EE5DB5-0B96-436C-B697-2A75B9C45791}" presName="accentRepeatNode" presStyleLbl="solidAlignAcc1" presStyleIdx="1" presStyleCnt="8" custFlipVert="1" custFlipHor="1" custScaleX="42692" custScaleY="40916" custLinFactNeighborX="-10498" custLinFactNeighborY="-63245"/>
      <dgm:spPr/>
    </dgm:pt>
    <dgm:pt modelId="{3D02F50C-86A3-4FF2-8217-4584739163F6}" type="pres">
      <dgm:prSet presAssocID="{9BD4774E-11E3-424B-B048-54937B0738D7}" presName="text2" presStyleCnt="0"/>
      <dgm:spPr/>
    </dgm:pt>
    <dgm:pt modelId="{D633634A-F7BE-454F-AAF7-93D4C75D8DFF}" type="pres">
      <dgm:prSet presAssocID="{9BD4774E-11E3-424B-B048-54937B0738D7}" presName="textRepeatNode" presStyleLbl="alignNode1" presStyleIdx="1" presStyleCnt="4" custScaleX="97995" custScaleY="94012" custLinFactNeighborX="-3245" custLinFactNeighborY="-6330">
        <dgm:presLayoutVars>
          <dgm:chMax val="0"/>
          <dgm:chPref val="0"/>
          <dgm:bulletEnabled val="1"/>
        </dgm:presLayoutVars>
      </dgm:prSet>
      <dgm:spPr/>
    </dgm:pt>
    <dgm:pt modelId="{0C1BEFA5-7A5A-4D6A-A325-4FAAAB1281FB}" type="pres">
      <dgm:prSet presAssocID="{9BD4774E-11E3-424B-B048-54937B0738D7}" presName="textaccent2" presStyleCnt="0"/>
      <dgm:spPr/>
    </dgm:pt>
    <dgm:pt modelId="{177BA36B-4B27-4518-8A98-463116AE728A}" type="pres">
      <dgm:prSet presAssocID="{9BD4774E-11E3-424B-B048-54937B0738D7}" presName="accentRepeatNode" presStyleLbl="solidAlignAcc1" presStyleIdx="2" presStyleCnt="8" custFlipVert="0" custFlipHor="1" custScaleX="45195" custScaleY="45008" custLinFactNeighborX="-31488" custLinFactNeighborY="-91634"/>
      <dgm:spPr/>
    </dgm:pt>
    <dgm:pt modelId="{70E14FD3-8A26-4A10-AED3-E8C1FCF1A35B}" type="pres">
      <dgm:prSet presAssocID="{FE8601B8-3A5F-42D7-892B-D5178C9B374F}" presName="image2" presStyleCnt="0"/>
      <dgm:spPr/>
    </dgm:pt>
    <dgm:pt modelId="{110ABB78-F835-48A0-B3F9-EA77B1A49FD4}" type="pres">
      <dgm:prSet presAssocID="{FE8601B8-3A5F-42D7-892B-D5178C9B374F}" presName="imageRepeatNode" presStyleLbl="alignAcc1" presStyleIdx="1" presStyleCnt="4" custLinFactNeighborX="-2685" custLinFactNeighborY="-6330"/>
      <dgm:spPr/>
    </dgm:pt>
    <dgm:pt modelId="{A8D7E85B-44C0-45C2-BA31-71F4B2F10FCF}" type="pres">
      <dgm:prSet presAssocID="{FE8601B8-3A5F-42D7-892B-D5178C9B374F}" presName="imageaccent2" presStyleCnt="0"/>
      <dgm:spPr/>
    </dgm:pt>
    <dgm:pt modelId="{35CCB2D9-54E8-49C6-A681-52642A7E43D2}" type="pres">
      <dgm:prSet presAssocID="{FE8601B8-3A5F-42D7-892B-D5178C9B374F}" presName="accentRepeatNode" presStyleLbl="solidAlignAcc1" presStyleIdx="3" presStyleCnt="8" custFlipVert="0" custFlipHor="0" custScaleX="38811" custScaleY="44502" custLinFactNeighborX="-28682" custLinFactNeighborY="-60942"/>
      <dgm:spPr/>
    </dgm:pt>
    <dgm:pt modelId="{E86646AE-85E2-43F5-9E7C-6A678D825FB5}" type="pres">
      <dgm:prSet presAssocID="{53041321-A4A5-48A2-907E-E1167A3E5EE9}" presName="text3" presStyleCnt="0"/>
      <dgm:spPr/>
    </dgm:pt>
    <dgm:pt modelId="{0BFB4672-B359-4901-9EEE-4741AFE75E2E}" type="pres">
      <dgm:prSet presAssocID="{53041321-A4A5-48A2-907E-E1167A3E5EE9}" presName="textRepeatNode" presStyleLbl="alignNode1" presStyleIdx="2" presStyleCnt="4" custLinFactNeighborX="-1606" custLinFactNeighborY="-6330">
        <dgm:presLayoutVars>
          <dgm:chMax val="0"/>
          <dgm:chPref val="0"/>
          <dgm:bulletEnabled val="1"/>
        </dgm:presLayoutVars>
      </dgm:prSet>
      <dgm:spPr/>
    </dgm:pt>
    <dgm:pt modelId="{7EC5AF00-DAA7-475F-A2A4-48903D7BEC24}" type="pres">
      <dgm:prSet presAssocID="{53041321-A4A5-48A2-907E-E1167A3E5EE9}" presName="textaccent3" presStyleCnt="0"/>
      <dgm:spPr/>
    </dgm:pt>
    <dgm:pt modelId="{9C06E8CB-847C-4850-B3E0-EB4F54DE1922}" type="pres">
      <dgm:prSet presAssocID="{53041321-A4A5-48A2-907E-E1167A3E5EE9}" presName="accentRepeatNode" presStyleLbl="solidAlignAcc1" presStyleIdx="4" presStyleCnt="8" custFlipVert="1" custFlipHor="1" custScaleX="35283" custScaleY="45008" custLinFactNeighborX="-39984" custLinFactNeighborY="-21264"/>
      <dgm:spPr/>
    </dgm:pt>
    <dgm:pt modelId="{ED1583E1-31EB-4838-AE21-DB44692997E8}" type="pres">
      <dgm:prSet presAssocID="{A9CD9D75-752F-4E6F-928F-2AE3D24ADF84}" presName="image3" presStyleCnt="0"/>
      <dgm:spPr/>
    </dgm:pt>
    <dgm:pt modelId="{5ADC328A-2D34-4F03-81E3-72B1BB40CC09}" type="pres">
      <dgm:prSet presAssocID="{A9CD9D75-752F-4E6F-928F-2AE3D24ADF84}" presName="imageRepeatNode" presStyleLbl="alignAcc1" presStyleIdx="2" presStyleCnt="4" custLinFactNeighborX="-2685" custLinFactNeighborY="-6330"/>
      <dgm:spPr/>
    </dgm:pt>
    <dgm:pt modelId="{9B2FFE5F-EA2D-4E32-A968-EB078F44B197}" type="pres">
      <dgm:prSet presAssocID="{A9CD9D75-752F-4E6F-928F-2AE3D24ADF84}" presName="imageaccent3" presStyleCnt="0"/>
      <dgm:spPr/>
    </dgm:pt>
    <dgm:pt modelId="{55EBE7D9-FD18-4D20-8E32-1863FC300C27}" type="pres">
      <dgm:prSet presAssocID="{A9CD9D75-752F-4E6F-928F-2AE3D24ADF84}" presName="accentRepeatNode" presStyleLbl="solidAlignAcc1" presStyleIdx="5" presStyleCnt="8" custScaleX="38434" custScaleY="45008" custLinFactNeighborX="-3401" custLinFactNeighborY="-53979"/>
      <dgm:spPr/>
    </dgm:pt>
    <dgm:pt modelId="{B40B57E8-CE27-477F-A1B6-02523F8A0586}" type="pres">
      <dgm:prSet presAssocID="{D28F7403-5AD5-4BB2-9A20-62AE2CA06C19}" presName="text4" presStyleCnt="0"/>
      <dgm:spPr/>
    </dgm:pt>
    <dgm:pt modelId="{86AEF5B2-1BE7-4B54-9F58-5D06E3CA0B26}" type="pres">
      <dgm:prSet presAssocID="{D28F7403-5AD5-4BB2-9A20-62AE2CA06C19}" presName="textRepeatNode" presStyleLbl="alignNode1" presStyleIdx="3" presStyleCnt="4" custLinFactNeighborX="-2685" custLinFactNeighborY="-6330">
        <dgm:presLayoutVars>
          <dgm:chMax val="0"/>
          <dgm:chPref val="0"/>
          <dgm:bulletEnabled val="1"/>
        </dgm:presLayoutVars>
      </dgm:prSet>
      <dgm:spPr/>
    </dgm:pt>
    <dgm:pt modelId="{A2196C50-BB86-4539-B37F-7978E3BF225A}" type="pres">
      <dgm:prSet presAssocID="{D28F7403-5AD5-4BB2-9A20-62AE2CA06C19}" presName="textaccent4" presStyleCnt="0"/>
      <dgm:spPr/>
    </dgm:pt>
    <dgm:pt modelId="{CD3C0854-8DC6-4F07-AD15-9AC544A157E5}" type="pres">
      <dgm:prSet presAssocID="{D28F7403-5AD5-4BB2-9A20-62AE2CA06C19}" presName="accentRepeatNode" presStyleLbl="solidAlignAcc1" presStyleIdx="6" presStyleCnt="8" custFlipVert="1" custFlipHor="1" custScaleX="42137" custScaleY="49388" custLinFactNeighborX="-39984" custLinFactNeighborY="-53979"/>
      <dgm:spPr/>
    </dgm:pt>
    <dgm:pt modelId="{E64F2646-7A24-4EF4-B755-95A0A23049A6}" type="pres">
      <dgm:prSet presAssocID="{E01DC9B6-73A4-47BA-B2AD-997FF7DBCF57}" presName="image4" presStyleCnt="0"/>
      <dgm:spPr/>
    </dgm:pt>
    <dgm:pt modelId="{D5F739EC-3BC0-4035-88CC-4C25F95A8DC7}" type="pres">
      <dgm:prSet presAssocID="{E01DC9B6-73A4-47BA-B2AD-997FF7DBCF57}" presName="imageRepeatNode" presStyleLbl="alignAcc1" presStyleIdx="3" presStyleCnt="4" custLinFactNeighborX="-2685" custLinFactNeighborY="-6330"/>
      <dgm:spPr/>
    </dgm:pt>
    <dgm:pt modelId="{39DEC8A4-9ECB-46EC-8D5E-3C311C409F20}" type="pres">
      <dgm:prSet presAssocID="{E01DC9B6-73A4-47BA-B2AD-997FF7DBCF57}" presName="imageaccent4" presStyleCnt="0"/>
      <dgm:spPr/>
    </dgm:pt>
    <dgm:pt modelId="{D697C7BA-E584-4769-A641-1D741546B27B}" type="pres">
      <dgm:prSet presAssocID="{E01DC9B6-73A4-47BA-B2AD-997FF7DBCF57}" presName="accentRepeatNode" presStyleLbl="solidAlignAcc1" presStyleIdx="7" presStyleCnt="8" custFlipVert="1" custFlipHor="1" custScaleX="35283" custScaleY="45009" custLinFactNeighborX="-14496" custLinFactNeighborY="-60722"/>
      <dgm:spPr/>
    </dgm:pt>
  </dgm:ptLst>
  <dgm:cxnLst>
    <dgm:cxn modelId="{C7F95C13-E47C-4920-89F8-44DE3B81C610}" type="presOf" srcId="{4A529545-8472-41E8-9065-13C32CAE8325}" destId="{AE1E9242-BA73-4D82-B96E-454A9EF9DA38}" srcOrd="0" destOrd="0" presId="urn:microsoft.com/office/officeart/2008/layout/HexagonCluster"/>
    <dgm:cxn modelId="{7942551D-DF6F-4EB5-A528-2B5E0301F2D3}" type="presOf" srcId="{9BD4774E-11E3-424B-B048-54937B0738D7}" destId="{D633634A-F7BE-454F-AAF7-93D4C75D8DFF}" srcOrd="0" destOrd="0" presId="urn:microsoft.com/office/officeart/2008/layout/HexagonCluster"/>
    <dgm:cxn modelId="{C1B8832F-356A-4745-AA71-7EDC72D96A21}" srcId="{5BE2CAD8-1506-4EED-8B8F-F12FC8801B4A}" destId="{D28F7403-5AD5-4BB2-9A20-62AE2CA06C19}" srcOrd="3" destOrd="0" parTransId="{3E183FB7-2FD9-455F-AE13-B677FC420C72}" sibTransId="{E01DC9B6-73A4-47BA-B2AD-997FF7DBCF57}"/>
    <dgm:cxn modelId="{856BF83C-A886-43E7-B65C-192284C755F5}" srcId="{5BE2CAD8-1506-4EED-8B8F-F12FC8801B4A}" destId="{4A529545-8472-41E8-9065-13C32CAE8325}" srcOrd="0" destOrd="0" parTransId="{A136558F-41EC-49EA-92B3-28811961E4ED}" sibTransId="{E4EE5DB5-0B96-436C-B697-2A75B9C45791}"/>
    <dgm:cxn modelId="{57B2F34B-3094-46B1-B1FF-118716601A38}" type="presOf" srcId="{53041321-A4A5-48A2-907E-E1167A3E5EE9}" destId="{0BFB4672-B359-4901-9EEE-4741AFE75E2E}" srcOrd="0" destOrd="0" presId="urn:microsoft.com/office/officeart/2008/layout/HexagonCluster"/>
    <dgm:cxn modelId="{C1DC7A80-0AC0-4C9E-95E9-A3AFC3C6324E}" type="presOf" srcId="{5BE2CAD8-1506-4EED-8B8F-F12FC8801B4A}" destId="{42A1815C-F391-4519-B9EE-37400F8BD95E}" srcOrd="0" destOrd="0" presId="urn:microsoft.com/office/officeart/2008/layout/HexagonCluster"/>
    <dgm:cxn modelId="{401AD287-4671-4F8E-90ED-50D273258C37}" type="presOf" srcId="{D28F7403-5AD5-4BB2-9A20-62AE2CA06C19}" destId="{86AEF5B2-1BE7-4B54-9F58-5D06E3CA0B26}" srcOrd="0" destOrd="0" presId="urn:microsoft.com/office/officeart/2008/layout/HexagonCluster"/>
    <dgm:cxn modelId="{871C4A9B-7FC3-4DD3-8721-8CAD95E0499A}" srcId="{5BE2CAD8-1506-4EED-8B8F-F12FC8801B4A}" destId="{53041321-A4A5-48A2-907E-E1167A3E5EE9}" srcOrd="2" destOrd="0" parTransId="{74C3EEAB-E917-41E4-9550-6ACE4AF5D535}" sibTransId="{A9CD9D75-752F-4E6F-928F-2AE3D24ADF84}"/>
    <dgm:cxn modelId="{313A8FAB-5C82-4E33-8AB2-517CF942E5C6}" type="presOf" srcId="{A9CD9D75-752F-4E6F-928F-2AE3D24ADF84}" destId="{5ADC328A-2D34-4F03-81E3-72B1BB40CC09}" srcOrd="0" destOrd="0" presId="urn:microsoft.com/office/officeart/2008/layout/HexagonCluster"/>
    <dgm:cxn modelId="{432B0BC2-DA4A-43D7-B28D-275BD21E9E0A}" srcId="{5BE2CAD8-1506-4EED-8B8F-F12FC8801B4A}" destId="{9BD4774E-11E3-424B-B048-54937B0738D7}" srcOrd="1" destOrd="0" parTransId="{95B9713F-2C40-4FB9-9976-66455ED9B244}" sibTransId="{FE8601B8-3A5F-42D7-892B-D5178C9B374F}"/>
    <dgm:cxn modelId="{71E9FCC3-451F-45AC-A710-C410F4AEACE3}" type="presOf" srcId="{FE8601B8-3A5F-42D7-892B-D5178C9B374F}" destId="{110ABB78-F835-48A0-B3F9-EA77B1A49FD4}" srcOrd="0" destOrd="0" presId="urn:microsoft.com/office/officeart/2008/layout/HexagonCluster"/>
    <dgm:cxn modelId="{C72027C8-A6FA-4539-BBF7-7DE0A0646960}" type="presOf" srcId="{E01DC9B6-73A4-47BA-B2AD-997FF7DBCF57}" destId="{D5F739EC-3BC0-4035-88CC-4C25F95A8DC7}" srcOrd="0" destOrd="0" presId="urn:microsoft.com/office/officeart/2008/layout/HexagonCluster"/>
    <dgm:cxn modelId="{6792A3CC-8E02-44D0-80BE-C6C8ECF14FF0}" type="presOf" srcId="{E4EE5DB5-0B96-436C-B697-2A75B9C45791}" destId="{E02DA5B5-6A1A-4F63-A586-8D9443B7DCAD}" srcOrd="0" destOrd="0" presId="urn:microsoft.com/office/officeart/2008/layout/HexagonCluster"/>
    <dgm:cxn modelId="{BDF9D315-BAB6-4FF8-AB58-1EA8554573DD}" type="presParOf" srcId="{42A1815C-F391-4519-B9EE-37400F8BD95E}" destId="{751B714B-E15E-4484-9A7E-03EE7DFBDA97}" srcOrd="0" destOrd="0" presId="urn:microsoft.com/office/officeart/2008/layout/HexagonCluster"/>
    <dgm:cxn modelId="{163EB50B-C6BE-4202-A08B-BD53C74A4193}" type="presParOf" srcId="{751B714B-E15E-4484-9A7E-03EE7DFBDA97}" destId="{AE1E9242-BA73-4D82-B96E-454A9EF9DA38}" srcOrd="0" destOrd="0" presId="urn:microsoft.com/office/officeart/2008/layout/HexagonCluster"/>
    <dgm:cxn modelId="{67B8F4B7-4588-4273-B3A2-A9F7F816D295}" type="presParOf" srcId="{42A1815C-F391-4519-B9EE-37400F8BD95E}" destId="{2AF14D84-753C-4578-8DBA-187E49C0AD08}" srcOrd="1" destOrd="0" presId="urn:microsoft.com/office/officeart/2008/layout/HexagonCluster"/>
    <dgm:cxn modelId="{6AAB84D0-1994-4EEE-82BC-A4EADCB15328}" type="presParOf" srcId="{2AF14D84-753C-4578-8DBA-187E49C0AD08}" destId="{B3D68A05-91A4-4231-B2A7-51E179CEA698}" srcOrd="0" destOrd="0" presId="urn:microsoft.com/office/officeart/2008/layout/HexagonCluster"/>
    <dgm:cxn modelId="{628D8660-5594-40EA-A64D-986DF721BC5A}" type="presParOf" srcId="{42A1815C-F391-4519-B9EE-37400F8BD95E}" destId="{74915613-930C-4E3F-8738-D93DD5A2E42A}" srcOrd="2" destOrd="0" presId="urn:microsoft.com/office/officeart/2008/layout/HexagonCluster"/>
    <dgm:cxn modelId="{E0E930F3-BB34-4396-BBBC-A97FB18289D2}" type="presParOf" srcId="{74915613-930C-4E3F-8738-D93DD5A2E42A}" destId="{E02DA5B5-6A1A-4F63-A586-8D9443B7DCAD}" srcOrd="0" destOrd="0" presId="urn:microsoft.com/office/officeart/2008/layout/HexagonCluster"/>
    <dgm:cxn modelId="{F4B14556-3D1F-43AF-927D-6F9767A4CBA1}" type="presParOf" srcId="{42A1815C-F391-4519-B9EE-37400F8BD95E}" destId="{A37138F0-9A36-4598-93B3-E21C0A7DF8D9}" srcOrd="3" destOrd="0" presId="urn:microsoft.com/office/officeart/2008/layout/HexagonCluster"/>
    <dgm:cxn modelId="{C9D7D3D5-45C8-4708-B7E1-EF65EBC9FED7}" type="presParOf" srcId="{A37138F0-9A36-4598-93B3-E21C0A7DF8D9}" destId="{3CDC0DB5-FBF9-486F-A74F-48DD397391B8}" srcOrd="0" destOrd="0" presId="urn:microsoft.com/office/officeart/2008/layout/HexagonCluster"/>
    <dgm:cxn modelId="{E7A08289-1493-4787-A5E9-3689D842B3A2}" type="presParOf" srcId="{42A1815C-F391-4519-B9EE-37400F8BD95E}" destId="{3D02F50C-86A3-4FF2-8217-4584739163F6}" srcOrd="4" destOrd="0" presId="urn:microsoft.com/office/officeart/2008/layout/HexagonCluster"/>
    <dgm:cxn modelId="{AEE86BA3-E372-482A-B84B-71541DADB335}" type="presParOf" srcId="{3D02F50C-86A3-4FF2-8217-4584739163F6}" destId="{D633634A-F7BE-454F-AAF7-93D4C75D8DFF}" srcOrd="0" destOrd="0" presId="urn:microsoft.com/office/officeart/2008/layout/HexagonCluster"/>
    <dgm:cxn modelId="{593AB540-926E-4486-A4C6-209798787633}" type="presParOf" srcId="{42A1815C-F391-4519-B9EE-37400F8BD95E}" destId="{0C1BEFA5-7A5A-4D6A-A325-4FAAAB1281FB}" srcOrd="5" destOrd="0" presId="urn:microsoft.com/office/officeart/2008/layout/HexagonCluster"/>
    <dgm:cxn modelId="{68A3F68A-10B4-48D8-A786-E1BF11EB51C4}" type="presParOf" srcId="{0C1BEFA5-7A5A-4D6A-A325-4FAAAB1281FB}" destId="{177BA36B-4B27-4518-8A98-463116AE728A}" srcOrd="0" destOrd="0" presId="urn:microsoft.com/office/officeart/2008/layout/HexagonCluster"/>
    <dgm:cxn modelId="{E3EAA1A0-5CD9-4A42-AAB4-B2C705B9A2DB}" type="presParOf" srcId="{42A1815C-F391-4519-B9EE-37400F8BD95E}" destId="{70E14FD3-8A26-4A10-AED3-E8C1FCF1A35B}" srcOrd="6" destOrd="0" presId="urn:microsoft.com/office/officeart/2008/layout/HexagonCluster"/>
    <dgm:cxn modelId="{A1B3B432-E2B3-4A97-95EC-141AC81E9C50}" type="presParOf" srcId="{70E14FD3-8A26-4A10-AED3-E8C1FCF1A35B}" destId="{110ABB78-F835-48A0-B3F9-EA77B1A49FD4}" srcOrd="0" destOrd="0" presId="urn:microsoft.com/office/officeart/2008/layout/HexagonCluster"/>
    <dgm:cxn modelId="{66FA6B81-8A8B-431A-8CE1-903DEC154D40}" type="presParOf" srcId="{42A1815C-F391-4519-B9EE-37400F8BD95E}" destId="{A8D7E85B-44C0-45C2-BA31-71F4B2F10FCF}" srcOrd="7" destOrd="0" presId="urn:microsoft.com/office/officeart/2008/layout/HexagonCluster"/>
    <dgm:cxn modelId="{FC83A959-9654-4BC7-A17A-170F1F4400BD}" type="presParOf" srcId="{A8D7E85B-44C0-45C2-BA31-71F4B2F10FCF}" destId="{35CCB2D9-54E8-49C6-A681-52642A7E43D2}" srcOrd="0" destOrd="0" presId="urn:microsoft.com/office/officeart/2008/layout/HexagonCluster"/>
    <dgm:cxn modelId="{47539B87-BAAE-4B17-96D9-2356901CB301}" type="presParOf" srcId="{42A1815C-F391-4519-B9EE-37400F8BD95E}" destId="{E86646AE-85E2-43F5-9E7C-6A678D825FB5}" srcOrd="8" destOrd="0" presId="urn:microsoft.com/office/officeart/2008/layout/HexagonCluster"/>
    <dgm:cxn modelId="{A2A2BB32-6D9A-412E-A98E-D9B89BC5C483}" type="presParOf" srcId="{E86646AE-85E2-43F5-9E7C-6A678D825FB5}" destId="{0BFB4672-B359-4901-9EEE-4741AFE75E2E}" srcOrd="0" destOrd="0" presId="urn:microsoft.com/office/officeart/2008/layout/HexagonCluster"/>
    <dgm:cxn modelId="{59BF6435-2A9A-4978-9833-F53BCDF7236B}" type="presParOf" srcId="{42A1815C-F391-4519-B9EE-37400F8BD95E}" destId="{7EC5AF00-DAA7-475F-A2A4-48903D7BEC24}" srcOrd="9" destOrd="0" presId="urn:microsoft.com/office/officeart/2008/layout/HexagonCluster"/>
    <dgm:cxn modelId="{7EC516FD-FC86-4B42-A5A9-BDDF86F731EF}" type="presParOf" srcId="{7EC5AF00-DAA7-475F-A2A4-48903D7BEC24}" destId="{9C06E8CB-847C-4850-B3E0-EB4F54DE1922}" srcOrd="0" destOrd="0" presId="urn:microsoft.com/office/officeart/2008/layout/HexagonCluster"/>
    <dgm:cxn modelId="{6FB020B3-966C-4DAE-A653-CAB61963ED71}" type="presParOf" srcId="{42A1815C-F391-4519-B9EE-37400F8BD95E}" destId="{ED1583E1-31EB-4838-AE21-DB44692997E8}" srcOrd="10" destOrd="0" presId="urn:microsoft.com/office/officeart/2008/layout/HexagonCluster"/>
    <dgm:cxn modelId="{267A95F2-9620-43CA-9D2A-2A59CE1750BC}" type="presParOf" srcId="{ED1583E1-31EB-4838-AE21-DB44692997E8}" destId="{5ADC328A-2D34-4F03-81E3-72B1BB40CC09}" srcOrd="0" destOrd="0" presId="urn:microsoft.com/office/officeart/2008/layout/HexagonCluster"/>
    <dgm:cxn modelId="{A94D237B-8D05-4FF4-8D82-C6378996F8AF}" type="presParOf" srcId="{42A1815C-F391-4519-B9EE-37400F8BD95E}" destId="{9B2FFE5F-EA2D-4E32-A968-EB078F44B197}" srcOrd="11" destOrd="0" presId="urn:microsoft.com/office/officeart/2008/layout/HexagonCluster"/>
    <dgm:cxn modelId="{4E230D68-5E19-4D0A-9E77-6D679ECE3AB2}" type="presParOf" srcId="{9B2FFE5F-EA2D-4E32-A968-EB078F44B197}" destId="{55EBE7D9-FD18-4D20-8E32-1863FC300C27}" srcOrd="0" destOrd="0" presId="urn:microsoft.com/office/officeart/2008/layout/HexagonCluster"/>
    <dgm:cxn modelId="{58CA556B-FD00-4C9E-8CC4-95F44ACD43BD}" type="presParOf" srcId="{42A1815C-F391-4519-B9EE-37400F8BD95E}" destId="{B40B57E8-CE27-477F-A1B6-02523F8A0586}" srcOrd="12" destOrd="0" presId="urn:microsoft.com/office/officeart/2008/layout/HexagonCluster"/>
    <dgm:cxn modelId="{055D0411-AD50-43F5-88C2-BE70C268AC8E}" type="presParOf" srcId="{B40B57E8-CE27-477F-A1B6-02523F8A0586}" destId="{86AEF5B2-1BE7-4B54-9F58-5D06E3CA0B26}" srcOrd="0" destOrd="0" presId="urn:microsoft.com/office/officeart/2008/layout/HexagonCluster"/>
    <dgm:cxn modelId="{0DCE699F-959A-4142-A2CB-586874606DDE}" type="presParOf" srcId="{42A1815C-F391-4519-B9EE-37400F8BD95E}" destId="{A2196C50-BB86-4539-B37F-7978E3BF225A}" srcOrd="13" destOrd="0" presId="urn:microsoft.com/office/officeart/2008/layout/HexagonCluster"/>
    <dgm:cxn modelId="{B445E74E-BB46-4308-B53A-DF3AF7C8B059}" type="presParOf" srcId="{A2196C50-BB86-4539-B37F-7978E3BF225A}" destId="{CD3C0854-8DC6-4F07-AD15-9AC544A157E5}" srcOrd="0" destOrd="0" presId="urn:microsoft.com/office/officeart/2008/layout/HexagonCluster"/>
    <dgm:cxn modelId="{CAB37A43-5E26-446B-9C50-A545188AC3D2}" type="presParOf" srcId="{42A1815C-F391-4519-B9EE-37400F8BD95E}" destId="{E64F2646-7A24-4EF4-B755-95A0A23049A6}" srcOrd="14" destOrd="0" presId="urn:microsoft.com/office/officeart/2008/layout/HexagonCluster"/>
    <dgm:cxn modelId="{493D6C60-A7A7-4B8E-96BF-0CEC1CF2BADC}" type="presParOf" srcId="{E64F2646-7A24-4EF4-B755-95A0A23049A6}" destId="{D5F739EC-3BC0-4035-88CC-4C25F95A8DC7}" srcOrd="0" destOrd="0" presId="urn:microsoft.com/office/officeart/2008/layout/HexagonCluster"/>
    <dgm:cxn modelId="{6D9B45A6-8DB4-49BB-B807-971918A8DF05}" type="presParOf" srcId="{42A1815C-F391-4519-B9EE-37400F8BD95E}" destId="{39DEC8A4-9ECB-46EC-8D5E-3C311C409F20}" srcOrd="15" destOrd="0" presId="urn:microsoft.com/office/officeart/2008/layout/HexagonCluster"/>
    <dgm:cxn modelId="{E1FFF0B3-C3AC-4F03-AE49-3C08BF16E925}" type="presParOf" srcId="{39DEC8A4-9ECB-46EC-8D5E-3C311C409F20}" destId="{D697C7BA-E584-4769-A641-1D741546B27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9242-BA73-4D82-B96E-454A9EF9DA38}">
      <dsp:nvSpPr>
        <dsp:cNvPr id="0" name=""/>
        <dsp:cNvSpPr/>
      </dsp:nvSpPr>
      <dsp:spPr>
        <a:xfrm>
          <a:off x="1247321" y="3167201"/>
          <a:ext cx="1478641" cy="12692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60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Critical Thinking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/>
        </a:p>
      </dsp:txBody>
      <dsp:txXfrm>
        <a:off x="1476311" y="3363763"/>
        <a:ext cx="1020661" cy="876119"/>
      </dsp:txXfrm>
    </dsp:sp>
    <dsp:sp modelId="{B3D68A05-91A4-4231-B2A7-51E179CEA698}">
      <dsp:nvSpPr>
        <dsp:cNvPr id="0" name=""/>
        <dsp:cNvSpPr/>
      </dsp:nvSpPr>
      <dsp:spPr>
        <a:xfrm>
          <a:off x="1353686" y="3767108"/>
          <a:ext cx="76792" cy="732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DA5B5-6A1A-4F63-A586-8D9443B7DCAD}">
      <dsp:nvSpPr>
        <dsp:cNvPr id="0" name=""/>
        <dsp:cNvSpPr/>
      </dsp:nvSpPr>
      <dsp:spPr>
        <a:xfrm>
          <a:off x="0" y="2478508"/>
          <a:ext cx="1478641" cy="12692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8000"/>
                    </a14:imgEffect>
                    <a14:imgEffect>
                      <a14:colorTemperature colorTemp="5570"/>
                    </a14:imgEffect>
                    <a14:imgEffect>
                      <a14:saturation sat="74000"/>
                    </a14:imgEffect>
                    <a14:imgEffect>
                      <a14:brightnessContrast bright="-7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DC0DB5-FBF9-486F-A74F-48DD397391B8}">
      <dsp:nvSpPr>
        <dsp:cNvPr id="0" name=""/>
        <dsp:cNvSpPr/>
      </dsp:nvSpPr>
      <dsp:spPr>
        <a:xfrm flipH="1" flipV="1">
          <a:off x="1032517" y="3601923"/>
          <a:ext cx="73693" cy="60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3634A-F7BE-454F-AAF7-93D4C75D8DFF}">
      <dsp:nvSpPr>
        <dsp:cNvPr id="0" name=""/>
        <dsp:cNvSpPr/>
      </dsp:nvSpPr>
      <dsp:spPr>
        <a:xfrm>
          <a:off x="2475973" y="2506787"/>
          <a:ext cx="1448995" cy="11932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t" anchorCtr="0">
          <a:noAutofit/>
        </a:bodyPr>
        <a:lstStyle/>
        <a:p>
          <a:pPr lvl="0" algn="ctr" defTabSz="39116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" b="1" kern="1200" dirty="0"/>
        </a:p>
        <a:p>
          <a:pPr marL="0" lvl="0" indent="0" algn="l" defTabSz="39116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50" b="1" kern="1200" dirty="0"/>
        </a:p>
        <a:p>
          <a:pPr marL="0" lvl="0" indent="0" algn="l" defTabSz="39116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chemeClr val="tx1"/>
            </a:solidFill>
          </a:endParaRPr>
        </a:p>
        <a:p>
          <a:pPr marL="0" lvl="0" indent="0" algn="ctr" defTabSz="39116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Communication</a:t>
          </a:r>
        </a:p>
      </dsp:txBody>
      <dsp:txXfrm>
        <a:off x="2696159" y="2688109"/>
        <a:ext cx="1008623" cy="830597"/>
      </dsp:txXfrm>
    </dsp:sp>
    <dsp:sp modelId="{177BA36B-4B27-4518-8A98-463116AE728A}">
      <dsp:nvSpPr>
        <dsp:cNvPr id="0" name=""/>
        <dsp:cNvSpPr/>
      </dsp:nvSpPr>
      <dsp:spPr>
        <a:xfrm flipH="1">
          <a:off x="3514981" y="3545558"/>
          <a:ext cx="78014" cy="669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0ABB78-F835-48A0-B3F9-EA77B1A49FD4}">
      <dsp:nvSpPr>
        <dsp:cNvPr id="0" name=""/>
        <dsp:cNvSpPr/>
      </dsp:nvSpPr>
      <dsp:spPr>
        <a:xfrm>
          <a:off x="3729858" y="3166434"/>
          <a:ext cx="1478641" cy="12692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  <a14:imgEffect>
                      <a14:colorTemperature colorTemp="5570"/>
                    </a14:imgEffect>
                    <a14:imgEffect>
                      <a14:saturation sat="61000"/>
                    </a14:imgEffect>
                    <a14:imgEffect>
                      <a14:brightnessContrast bright="-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CCB2D9-54E8-49C6-A681-52642A7E43D2}">
      <dsp:nvSpPr>
        <dsp:cNvPr id="0" name=""/>
        <dsp:cNvSpPr/>
      </dsp:nvSpPr>
      <dsp:spPr>
        <a:xfrm>
          <a:off x="3806733" y="3765947"/>
          <a:ext cx="66994" cy="662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FB4672-B359-4901-9EEE-4741AFE75E2E}">
      <dsp:nvSpPr>
        <dsp:cNvPr id="0" name=""/>
        <dsp:cNvSpPr/>
      </dsp:nvSpPr>
      <dsp:spPr>
        <a:xfrm>
          <a:off x="1231470" y="1784883"/>
          <a:ext cx="1478641" cy="12692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Career &amp; Self Development</a:t>
          </a:r>
        </a:p>
      </dsp:txBody>
      <dsp:txXfrm>
        <a:off x="1460460" y="1981445"/>
        <a:ext cx="1020661" cy="876119"/>
      </dsp:txXfrm>
    </dsp:sp>
    <dsp:sp modelId="{9C06E8CB-847C-4850-B3E0-EB4F54DE1922}">
      <dsp:nvSpPr>
        <dsp:cNvPr id="0" name=""/>
        <dsp:cNvSpPr/>
      </dsp:nvSpPr>
      <dsp:spPr>
        <a:xfrm flipH="1" flipV="1">
          <a:off x="2248442" y="1900651"/>
          <a:ext cx="60904" cy="669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DC328A-2D34-4F03-81E3-72B1BB40CC09}">
      <dsp:nvSpPr>
        <dsp:cNvPr id="0" name=""/>
        <dsp:cNvSpPr/>
      </dsp:nvSpPr>
      <dsp:spPr>
        <a:xfrm>
          <a:off x="2469430" y="1085223"/>
          <a:ext cx="1478641" cy="12692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4000"/>
                    </a14:imgEffect>
                    <a14:imgEffect>
                      <a14:colorTemperature colorTemp="4361"/>
                    </a14:imgEffect>
                    <a14:imgEffect>
                      <a14:saturation sat="71000"/>
                    </a14:imgEffect>
                    <a14:imgEffect>
                      <a14:brightnessContrast bright="-1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EBE7D9-FD18-4D20-8E32-1863FC300C27}">
      <dsp:nvSpPr>
        <dsp:cNvPr id="0" name=""/>
        <dsp:cNvSpPr/>
      </dsp:nvSpPr>
      <dsp:spPr>
        <a:xfrm>
          <a:off x="2590269" y="1688690"/>
          <a:ext cx="66343" cy="669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AEF5B2-1BE7-4B54-9F58-5D06E3CA0B26}">
      <dsp:nvSpPr>
        <dsp:cNvPr id="0" name=""/>
        <dsp:cNvSpPr/>
      </dsp:nvSpPr>
      <dsp:spPr>
        <a:xfrm>
          <a:off x="3729858" y="1782871"/>
          <a:ext cx="1478641" cy="12692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Leadership</a:t>
          </a:r>
        </a:p>
      </dsp:txBody>
      <dsp:txXfrm>
        <a:off x="3958848" y="1979433"/>
        <a:ext cx="1020661" cy="876119"/>
      </dsp:txXfrm>
    </dsp:sp>
    <dsp:sp modelId="{CD3C0854-8DC6-4F07-AD15-9AC544A157E5}">
      <dsp:nvSpPr>
        <dsp:cNvPr id="0" name=""/>
        <dsp:cNvSpPr/>
      </dsp:nvSpPr>
      <dsp:spPr>
        <a:xfrm flipH="1" flipV="1">
          <a:off x="5021983" y="2380732"/>
          <a:ext cx="72735" cy="73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F739EC-3BC0-4035-88CC-4C25F95A8DC7}">
      <dsp:nvSpPr>
        <dsp:cNvPr id="0" name=""/>
        <dsp:cNvSpPr/>
      </dsp:nvSpPr>
      <dsp:spPr>
        <a:xfrm>
          <a:off x="4995497" y="2480519"/>
          <a:ext cx="1478641" cy="12692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2000"/>
                    </a14:imgEffect>
                    <a14:imgEffect>
                      <a14:colorTemperature colorTemp="5570"/>
                    </a14:imgEffect>
                    <a14:imgEffect>
                      <a14:saturation sat="61000"/>
                    </a14:imgEffect>
                    <a14:imgEffect>
                      <a14:brightnessContrast bright="-9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97C7BA-E584-4769-A641-1D741546B27B}">
      <dsp:nvSpPr>
        <dsp:cNvPr id="0" name=""/>
        <dsp:cNvSpPr/>
      </dsp:nvSpPr>
      <dsp:spPr>
        <a:xfrm flipH="1" flipV="1">
          <a:off x="5364366" y="2533866"/>
          <a:ext cx="60904" cy="66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02F0C-DB29-40BE-9548-FEA2303B02C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05C3B-783A-4FD3-8D1C-39EA7C7E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</a:t>
            </a:r>
            <a:r>
              <a:rPr lang="en-US" baseline="0" dirty="0"/>
              <a:t> don’t have a suit, a conservative pencil skirt with a blazer is also acceptable, or a nice dress with a blazer on top.</a:t>
            </a:r>
          </a:p>
          <a:p>
            <a:r>
              <a:rPr lang="en-US" u="sng" baseline="0" dirty="0"/>
              <a:t>Blouse </a:t>
            </a:r>
            <a:r>
              <a:rPr lang="en-US" baseline="0" dirty="0"/>
              <a:t>–Color is acceptable, as long as it’s a solid color and not patterned.</a:t>
            </a:r>
          </a:p>
          <a:p>
            <a:r>
              <a:rPr lang="en-US" u="sng" baseline="0" dirty="0"/>
              <a:t>Shoes</a:t>
            </a:r>
            <a:r>
              <a:rPr lang="en-US" baseline="0" dirty="0"/>
              <a:t> –Don’t have to be black, but neutral in color (navy, nude, grey).</a:t>
            </a:r>
          </a:p>
          <a:p>
            <a:r>
              <a:rPr lang="en-US" u="sng" baseline="0" dirty="0"/>
              <a:t>Minimal jewelry </a:t>
            </a:r>
            <a:r>
              <a:rPr lang="en-US" baseline="0" dirty="0"/>
              <a:t>–Simple necklace, watch, stud earrings, 1-2 rings.</a:t>
            </a:r>
          </a:p>
          <a:p>
            <a:r>
              <a:rPr lang="en-US" baseline="0" dirty="0"/>
              <a:t>No wrinkled clothing!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05C3B-783A-4FD3-8D1C-39EA7C7E0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no suit, a nice pair of dress slacks with a button-down and blazer is acceptable. Pay attention to material.</a:t>
            </a:r>
          </a:p>
          <a:p>
            <a:r>
              <a:rPr lang="en-US" baseline="0" dirty="0"/>
              <a:t>Shirt does not have to be white, but should be light in color.</a:t>
            </a:r>
          </a:p>
          <a:p>
            <a:r>
              <a:rPr lang="en-US" baseline="0" dirty="0"/>
              <a:t>No wrinkled clothes!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05C3B-783A-4FD3-8D1C-39EA7C7E0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780D-1917-4853-A138-9B06A273AC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the next steps in the hirin</a:t>
            </a:r>
            <a:r>
              <a:rPr lang="en-US" baseline="0" dirty="0"/>
              <a:t>g process – it shows you’re still interested in the job after meeting your interviewers!</a:t>
            </a:r>
          </a:p>
          <a:p>
            <a:endParaRPr lang="en-US" dirty="0"/>
          </a:p>
          <a:p>
            <a:r>
              <a:rPr lang="en-US" dirty="0"/>
              <a:t>Salary negotiations:</a:t>
            </a:r>
          </a:p>
          <a:p>
            <a:r>
              <a:rPr lang="en-US" dirty="0"/>
              <a:t>Texas Reality</a:t>
            </a:r>
            <a:r>
              <a:rPr lang="en-US" baseline="0" dirty="0"/>
              <a:t> check</a:t>
            </a:r>
            <a:endParaRPr lang="en-US" dirty="0"/>
          </a:p>
          <a:p>
            <a:endParaRPr lang="en-US" dirty="0"/>
          </a:p>
          <a:p>
            <a:r>
              <a:rPr lang="en-US" dirty="0"/>
              <a:t>Monster Salary Wizard</a:t>
            </a:r>
          </a:p>
          <a:p>
            <a:r>
              <a:rPr lang="en-US" dirty="0"/>
              <a:t>http://monster.salary.com/SalaryWizard/LayoutScripts/Swzl_NewSearch.aspx </a:t>
            </a:r>
          </a:p>
          <a:p>
            <a:r>
              <a:rPr lang="en-US" dirty="0"/>
              <a:t>Go to Monster.com</a:t>
            </a:r>
          </a:p>
          <a:p>
            <a:r>
              <a:rPr lang="en-US" dirty="0"/>
              <a:t>Click on Career Resources</a:t>
            </a:r>
          </a:p>
          <a:p>
            <a:r>
              <a:rPr lang="en-US" dirty="0"/>
              <a:t>Click on Additional Resources</a:t>
            </a:r>
          </a:p>
          <a:p>
            <a:r>
              <a:rPr lang="en-US" dirty="0"/>
              <a:t>Click</a:t>
            </a:r>
            <a:r>
              <a:rPr lang="en-US" baseline="0" dirty="0"/>
              <a:t> on Salary and Benefits</a:t>
            </a:r>
          </a:p>
          <a:p>
            <a:r>
              <a:rPr lang="en-US" baseline="0" dirty="0"/>
              <a:t>Scroll down until you see Get More Help With Your Job Search</a:t>
            </a:r>
          </a:p>
          <a:p>
            <a:r>
              <a:rPr lang="en-US" baseline="0" dirty="0"/>
              <a:t>Click on Salary Calculator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ranklin Gothic Medium Cond" panose="020B0606030402020204" pitchFamily="34" charset="0"/>
              </a:rPr>
              <a:t>You can always counter-offer but be able to back it up with a reason such as prior experience, contacts that will be helpful, etc. (consider the industry as some industries and companies do not have as much wiggle room as others).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05C3B-783A-4FD3-8D1C-39EA7C7E0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3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8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295896C-39F7-4895-833E-BB58B9E4B48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08EC229-BF82-4CE4-AACE-DFD558F6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4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hyperlink" Target="https://www.naceweb.org/career-readiness/competencies/career-readiness-defined/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8000"/>
              </a:schemeClr>
              <a:schemeClr val="bg2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en-US" b="1" dirty="0">
                <a:effectLst>
                  <a:innerShdw blurRad="63500" dist="50800" dir="18900000">
                    <a:srgbClr val="C00000">
                      <a:alpha val="50000"/>
                    </a:srgbClr>
                  </a:innerShdw>
                </a:effectLst>
              </a:rPr>
              <a:t>Interviewing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" y="133864"/>
            <a:ext cx="2580730" cy="1841996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F660A783-F7E5-B6AD-DB83-260EB1DCB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21" y="4771795"/>
            <a:ext cx="2969357" cy="191277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8780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63" y="355341"/>
            <a:ext cx="84550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4" y="283029"/>
            <a:ext cx="8229600" cy="14478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DURING THE interview</a:t>
            </a:r>
            <a:endParaRPr lang="en-US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53133" y="1838131"/>
            <a:ext cx="3593512" cy="4889240"/>
          </a:xfrm>
        </p:spPr>
        <p:txBody>
          <a:bodyPr>
            <a:noAutofit/>
          </a:bodyPr>
          <a:lstStyle/>
          <a:p>
            <a:pPr marL="3175" lvl="1" indent="0" algn="ctr">
              <a:buNone/>
            </a:pPr>
            <a:r>
              <a:rPr lang="en-US" sz="2200" b="1" u="sng" dirty="0">
                <a:effectLst/>
              </a:rPr>
              <a:t>PHONE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SMILE!</a:t>
            </a:r>
            <a:r>
              <a:rPr lang="en-US" sz="2200" dirty="0">
                <a:effectLst/>
              </a:rPr>
              <a:t>  </a:t>
            </a:r>
          </a:p>
          <a:p>
            <a:pPr marL="457200" lvl="2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employer will be able to hear the difference in your voice.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Dress for the interview.</a:t>
            </a:r>
          </a:p>
          <a:p>
            <a:pPr marL="457200" lvl="2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You need to ‘feel’ like you are there.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Avoid distractions.</a:t>
            </a:r>
          </a:p>
          <a:p>
            <a:pPr marL="457200" lvl="2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 Close the door to the area you use.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Use &amp; Take Notes.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Get contact information so you can follow up!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7481" y="1940767"/>
            <a:ext cx="43626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/>
              <a:t>FACE-TO-FACE</a:t>
            </a:r>
            <a:endParaRPr lang="en-US" sz="22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Shake hands firmly, and smile upon greeting your interviewer(s).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Be aware of what your body language is communicating.</a:t>
            </a:r>
            <a:r>
              <a:rPr lang="en-US" sz="2200" dirty="0"/>
              <a:t> 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Project confidence - Sit up straight; smile.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Use hands sparingly.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Make and hold eye contact during conversation.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18" y="1940767"/>
            <a:ext cx="1579984" cy="732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131"/>
            <a:ext cx="1185516" cy="1185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2" y="5911085"/>
            <a:ext cx="1707695" cy="910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31" y="5203685"/>
            <a:ext cx="1002144" cy="10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8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20" y="172209"/>
            <a:ext cx="11849877" cy="1508760"/>
          </a:xfrm>
        </p:spPr>
        <p:txBody>
          <a:bodyPr/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TOUGH BUT COMMON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274" y="2132978"/>
            <a:ext cx="9784080" cy="431354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“Tell me about yourself.”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Focus on education and work.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Express positive feelings about your studies and work.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Tell the interviewer(s) why you applied for their position. </a:t>
            </a:r>
          </a:p>
          <a:p>
            <a:pPr lv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“What are your strengths and weaknesses?”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When talking about your weaknesses, express ways in which you are working to improve these areas.</a:t>
            </a:r>
          </a:p>
          <a:p>
            <a:pPr lv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“Where do you see yourself in five years?”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Expressing a desire for leadership within their agency is your best bet.</a:t>
            </a:r>
          </a:p>
          <a:p>
            <a:pPr lv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“Why should we hire you?”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Think about the job qualifications, and share the qualifications you possess.  Remind them about your education, relevant experience, and why you are a good fit for their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49218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284176"/>
            <a:ext cx="12036490" cy="1508760"/>
          </a:xfrm>
        </p:spPr>
        <p:txBody>
          <a:bodyPr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</a:rPr>
              <a:t>COMMON Interview Questions,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11680"/>
            <a:ext cx="10011639" cy="4526280"/>
          </a:xfrm>
        </p:spPr>
        <p:txBody>
          <a:bodyPr>
            <a:normAutofit/>
          </a:bodyPr>
          <a:lstStyle/>
          <a:p>
            <a:pPr marL="346075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“Tell me about a time you experienced a conflict and how you handled it.”</a:t>
            </a:r>
            <a:endParaRPr lang="en-US" sz="2200" b="1" i="1" dirty="0"/>
          </a:p>
          <a:p>
            <a:pPr marL="574675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Everyone has had a conflict! How did you display maturity and professionalism when handling the situation?</a:t>
            </a:r>
          </a:p>
          <a:p>
            <a:pPr marL="346075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“Tell me about a time you worked as a team to accomplish a goal.”</a:t>
            </a:r>
          </a:p>
          <a:p>
            <a:pPr marL="574675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What is your role when working with others? Are you a team player?</a:t>
            </a:r>
          </a:p>
          <a:p>
            <a:pPr marL="346075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“Give me an example of when you tried to accomplish something and failed. What did you learn from the experience?”</a:t>
            </a:r>
            <a:r>
              <a:rPr lang="en-US" sz="2400" dirty="0"/>
              <a:t> </a:t>
            </a:r>
          </a:p>
          <a:p>
            <a:pPr marL="574675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Everyone has failed at something. Provide an example – it shows your humility.</a:t>
            </a:r>
            <a:endParaRPr lang="en-US" sz="2000" b="1" dirty="0"/>
          </a:p>
          <a:p>
            <a:pPr marL="346075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“Tell me about a time when you had multiple projects to work on at once. How did you prioritize your tasks?”</a:t>
            </a:r>
          </a:p>
          <a:p>
            <a:pPr marL="574675" lvl="2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Employers want to see your ability to organize, exercise sound judgement, and problem solve. </a:t>
            </a:r>
          </a:p>
        </p:txBody>
      </p:sp>
    </p:spTree>
    <p:extLst>
      <p:ext uri="{BB962C8B-B14F-4D97-AF65-F5344CB8AC3E}">
        <p14:creationId xmlns:p14="http://schemas.microsoft.com/office/powerpoint/2010/main" val="266410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11466"/>
            <a:ext cx="10353762" cy="792479"/>
          </a:xfrm>
        </p:spPr>
        <p:txBody>
          <a:bodyPr/>
          <a:lstStyle/>
          <a:p>
            <a:r>
              <a:rPr lang="en-US" b="1" cap="none" dirty="0">
                <a:ln w="0">
                  <a:solidFill>
                    <a:srgbClr val="C0000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Interview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810139"/>
            <a:ext cx="10749397" cy="5047861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Listen to entirety of interviewer’s question.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dirty="0"/>
              <a:t>Don’t interrupt with an answer before they finish asking the question.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If you’re having a hard time answering a question, it is acceptable to ask the interviewer for a moment to think about a response rather than sit in silence.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If you do not understand an interviewer’s question, you should ask for clarification.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dirty="0"/>
              <a:t>This is better than giving a response that isn’t applicable to the question.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Always ask questions after the conclusion of your interview if given the chance!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i="1" dirty="0">
                <a:effectLst/>
              </a:rPr>
              <a:t>“What qualities would an ideal person for this job have?”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i="1" dirty="0">
                <a:effectLst/>
              </a:rPr>
              <a:t>“What do you like or dislike about working for this company?”</a:t>
            </a:r>
            <a:endParaRPr lang="en-US" sz="6800" i="1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Before leaving, re-express your interest in the job, and tell the interviewer why you feel you are a good fit for their company/position.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DO NOT ASK ABOUT SALARY INFO AT YOUR INTERVIEW!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dirty="0"/>
              <a:t>Wait until you’ve secured the job before beginning salary negotiations.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8000" b="1" dirty="0"/>
              <a:t>FOLLOW UP!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dirty="0"/>
              <a:t>Send a thank-you note/email within 24 to 48 hours of your interview.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6800" dirty="0"/>
              <a:t>Try to find a subject of interest that was discussed in your interview, and mention it in the thank-you to show that you were paying attention.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861" y="3810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</a:rPr>
              <a:t>Purpose of an interview</a:t>
            </a:r>
            <a:endParaRPr lang="en-US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1" y="1828800"/>
            <a:ext cx="5058404" cy="4440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For the Employer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Why should they hire you instead of someone else?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What can you do for their company and employees?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Does your personality fit in with their office dynamic?</a:t>
            </a:r>
            <a:endParaRPr lang="en-US" sz="25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33931" y="1824292"/>
            <a:ext cx="4620761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000" b="1" dirty="0"/>
              <a:t>For YOU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2500" dirty="0"/>
              <a:t>Sell your strengths &amp; skills through stories about your experience.</a:t>
            </a:r>
          </a:p>
          <a:p>
            <a:pPr>
              <a:buClr>
                <a:srgbClr val="FF0000"/>
              </a:buClr>
            </a:pPr>
            <a:r>
              <a:rPr lang="en-US" sz="2500" dirty="0"/>
              <a:t>Research the company and job to see if it would fit you.</a:t>
            </a:r>
            <a:br>
              <a:rPr lang="en-US" sz="2500" dirty="0"/>
            </a:br>
            <a:endParaRPr lang="en-US" sz="2500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00231" y="689076"/>
          <a:ext cx="6513841" cy="568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314072" y="802326"/>
            <a:ext cx="3731632" cy="3324822"/>
            <a:chOff x="6508650" y="1174118"/>
            <a:chExt cx="2409225" cy="3501845"/>
          </a:xfrm>
        </p:grpSpPr>
        <p:sp>
          <p:nvSpPr>
            <p:cNvPr id="4" name="TextBox 3"/>
            <p:cNvSpPr txBox="1"/>
            <p:nvPr/>
          </p:nvSpPr>
          <p:spPr>
            <a:xfrm>
              <a:off x="6597224" y="1309361"/>
              <a:ext cx="2175044" cy="30012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Critical Thinking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Communication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Leadership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Professionalism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Teamwork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Technology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Equity &amp; Inclusion</a:t>
              </a:r>
            </a:p>
            <a:p>
              <a:pPr marL="232618" indent="-232618" defTabSz="1218072" fontAlgn="base">
                <a:spcBef>
                  <a:spcPct val="0"/>
                </a:spcBef>
                <a:spcAft>
                  <a:spcPct val="0"/>
                </a:spcAft>
                <a:buSzPct val="70000"/>
                <a:buFont typeface="Wingdings" panose="05000000000000000000" pitchFamily="2" charset="2"/>
                <a:buChar char="§"/>
              </a:pPr>
              <a:r>
                <a:rPr lang="en-US" sz="1865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Career &amp; Self-Development</a:t>
              </a:r>
            </a:p>
            <a:p>
              <a:pPr defTabSz="1218072" fontAlgn="base">
                <a:spcBef>
                  <a:spcPct val="0"/>
                </a:spcBef>
                <a:spcAft>
                  <a:spcPct val="0"/>
                </a:spcAft>
              </a:pPr>
              <a:endParaRPr lang="en-US" sz="1865" b="1" dirty="0">
                <a:solidFill>
                  <a:srgbClr val="A98D63"/>
                </a:solidFill>
                <a:latin typeface="Calibri"/>
              </a:endParaRPr>
            </a:p>
            <a:p>
              <a:pPr defTabSz="1218072" fontAlgn="base">
                <a:spcBef>
                  <a:spcPct val="0"/>
                </a:spcBef>
                <a:spcAft>
                  <a:spcPct val="0"/>
                </a:spcAft>
              </a:pPr>
              <a:endParaRPr lang="en-US" sz="1732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6508650" y="1174118"/>
              <a:ext cx="2409225" cy="3501845"/>
            </a:xfrm>
            <a:prstGeom prst="roundRect">
              <a:avLst>
                <a:gd name="adj" fmla="val 4384"/>
              </a:avLst>
            </a:prstGeom>
            <a:noFill/>
            <a:ln w="12700" algn="ctr">
              <a:noFill/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072" fontAlgn="base">
                <a:spcBef>
                  <a:spcPct val="0"/>
                </a:spcBef>
                <a:spcAft>
                  <a:spcPct val="0"/>
                </a:spcAft>
              </a:pPr>
              <a:endParaRPr lang="en-US" sz="2398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94" y="2930850"/>
            <a:ext cx="734359" cy="734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85" y="2909845"/>
            <a:ext cx="576951" cy="57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64" y="3269763"/>
            <a:ext cx="619935" cy="619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1213" y="4886984"/>
            <a:ext cx="922782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 fontAlgn="base">
              <a:spcBef>
                <a:spcPct val="0"/>
              </a:spcBef>
              <a:spcAft>
                <a:spcPct val="0"/>
              </a:spcAft>
            </a:pPr>
            <a:r>
              <a:rPr lang="en-US" sz="1199" b="1" dirty="0">
                <a:latin typeface="Calibri" pitchFamily="34" charset="0"/>
              </a:rPr>
              <a:t>Teamwork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8783" y="3631829"/>
            <a:ext cx="1032516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 fontAlgn="base">
              <a:spcBef>
                <a:spcPct val="0"/>
              </a:spcBef>
              <a:spcAft>
                <a:spcPct val="0"/>
              </a:spcAft>
            </a:pPr>
            <a:r>
              <a:rPr lang="en-US" sz="1199" b="1" dirty="0">
                <a:solidFill>
                  <a:prstClr val="black"/>
                </a:solidFill>
                <a:latin typeface="Calibri" pitchFamily="34" charset="0"/>
              </a:rPr>
              <a:t>Technology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366" y="4230376"/>
            <a:ext cx="728731" cy="728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30577" y="3990797"/>
            <a:ext cx="1321789" cy="27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 fontAlgn="base">
              <a:spcBef>
                <a:spcPct val="0"/>
              </a:spcBef>
              <a:spcAft>
                <a:spcPct val="0"/>
              </a:spcAft>
            </a:pPr>
            <a:r>
              <a:rPr lang="en-US" sz="1172" b="1" dirty="0">
                <a:solidFill>
                  <a:prstClr val="black"/>
                </a:solidFill>
                <a:latin typeface="Calibri" pitchFamily="34" charset="0"/>
              </a:rPr>
              <a:t>Professionalism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2891" y="1855736"/>
            <a:ext cx="918880" cy="38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072" fontAlgn="base">
              <a:spcBef>
                <a:spcPct val="0"/>
              </a:spcBef>
              <a:spcAft>
                <a:spcPct val="0"/>
              </a:spcAft>
            </a:pPr>
            <a:r>
              <a:rPr lang="en-US" sz="1199" b="1" dirty="0">
                <a:solidFill>
                  <a:prstClr val="black"/>
                </a:solidFill>
                <a:latin typeface="Calibri" pitchFamily="34" charset="0"/>
              </a:rPr>
              <a:t>Equity &amp; </a:t>
            </a:r>
          </a:p>
          <a:p>
            <a:pPr algn="ctr" defTabSz="1218072" fontAlgn="base">
              <a:spcBef>
                <a:spcPct val="0"/>
              </a:spcBef>
              <a:spcAft>
                <a:spcPct val="0"/>
              </a:spcAft>
            </a:pPr>
            <a:r>
              <a:rPr lang="en-US" sz="1199" b="1" dirty="0">
                <a:solidFill>
                  <a:prstClr val="black"/>
                </a:solidFill>
                <a:latin typeface="Calibri" pitchFamily="34" charset="0"/>
              </a:rPr>
              <a:t>Inclusion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22" y="462225"/>
            <a:ext cx="6779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Competencies Employers Want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A807F-0266-7BFB-BCD7-BCCAFFDECA1B}"/>
              </a:ext>
            </a:extLst>
          </p:cNvPr>
          <p:cNvSpPr txBox="1"/>
          <p:nvPr/>
        </p:nvSpPr>
        <p:spPr>
          <a:xfrm>
            <a:off x="6531592" y="6094374"/>
            <a:ext cx="6097554" cy="39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en-US" sz="1800" i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Adapted from </a:t>
            </a:r>
            <a:r>
              <a:rPr lang="en-US" sz="1800" i="1" u="sng" kern="1400" dirty="0">
                <a:ln>
                  <a:noFill/>
                </a:ln>
                <a:effectLst/>
                <a:latin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Career Readiness? (naceweb.org)</a:t>
            </a:r>
            <a:endParaRPr lang="en-US" sz="2000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5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68A05-91A4-4231-B2A7-51E179CE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3D68A05-91A4-4231-B2A7-51E179CE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E9242-BA73-4D82-B96E-454A9EF9D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AE1E9242-BA73-4D82-B96E-454A9EF9D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DC0DB5-FBF9-486F-A74F-48DD3973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3CDC0DB5-FBF9-486F-A74F-48DD3973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DA5B5-6A1A-4F63-A586-8D9443B7D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02DA5B5-6A1A-4F63-A586-8D9443B7D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BA36B-4B27-4518-8A98-463116AE7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177BA36B-4B27-4518-8A98-463116AE7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3634A-F7BE-454F-AAF7-93D4C75D8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633634A-F7BE-454F-AAF7-93D4C75D8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CCB2D9-54E8-49C6-A681-52642A7E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35CCB2D9-54E8-49C6-A681-52642A7E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0ABB78-F835-48A0-B3F9-EA77B1A49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10ABB78-F835-48A0-B3F9-EA77B1A49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6E8CB-847C-4850-B3E0-EB4F54DE1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C06E8CB-847C-4850-B3E0-EB4F54DE1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B4672-B359-4901-9EEE-4741AFE7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BFB4672-B359-4901-9EEE-4741AFE7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EBE7D9-FD18-4D20-8E32-1863FC300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5EBE7D9-FD18-4D20-8E32-1863FC300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DC328A-2D34-4F03-81E3-72B1BB40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ADC328A-2D34-4F03-81E3-72B1BB40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C0854-8DC6-4F07-AD15-9AC544A1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D3C0854-8DC6-4F07-AD15-9AC544A1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EF5B2-1BE7-4B54-9F58-5D06E3CA0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86AEF5B2-1BE7-4B54-9F58-5D06E3CA0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7C7BA-E584-4769-A641-1D741546B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D697C7BA-E584-4769-A641-1D741546B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F739EC-3BC0-4035-88CC-4C25F95A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5F739EC-3BC0-4035-88CC-4C25F95A8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4478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Preparing for the interview</a:t>
            </a:r>
            <a:endParaRPr lang="en-US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1"/>
            <a:ext cx="9265919" cy="441027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Research the company &amp; industry.</a:t>
            </a:r>
            <a:r>
              <a:rPr lang="en-US" dirty="0"/>
              <a:t>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Review the company website, recent news stories, online reviews, etc. 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Study the job description carefully.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Be familiar with the key skills needed &amp; how your skills relate.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Know who you would report to if hired.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It’s impressive when you know names of potential co-workers, and their titles.</a:t>
            </a:r>
            <a:endParaRPr lang="en-US" b="1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Do a Google search for interview questions for the title of the position you applied for. 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Go through them, write down how you might respond to each of the questions, and study this prior to your interview.</a:t>
            </a:r>
            <a:endParaRPr lang="en-US" b="1" dirty="0"/>
          </a:p>
          <a:p>
            <a:pPr>
              <a:buClr>
                <a:srgbClr val="FF0000"/>
              </a:buClr>
            </a:pPr>
            <a:endParaRPr lang="en-US" dirty="0">
              <a:latin typeface="Franklin Gothic Medium Cond" panose="020B0606030402020204" pitchFamily="34" charset="0"/>
            </a:endParaRPr>
          </a:p>
          <a:p>
            <a:endParaRPr lang="en-US" dirty="0">
              <a:latin typeface="Franklin Gothic Medium Cond" panose="020B0606030402020204" pitchFamily="34" charset="0"/>
            </a:endParaRPr>
          </a:p>
          <a:p>
            <a:endParaRPr lang="en-US" dirty="0">
              <a:latin typeface="Franklin Gothic Medium Cond" panose="020B0606030402020204" pitchFamily="34" charset="0"/>
            </a:endParaRP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241">
            <a:off x="314707" y="5454008"/>
            <a:ext cx="1710168" cy="863081"/>
          </a:xfrm>
          <a:prstGeom prst="rect">
            <a:avLst/>
          </a:prstGeom>
          <a:effectLst>
            <a:glow rad="431800">
              <a:schemeClr val="accent1">
                <a:alpha val="5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5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If In Person…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993" y="2326744"/>
            <a:ext cx="9784080" cy="4058816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Have your clothes cleaned and ready the day before the interview</a:t>
            </a:r>
            <a:r>
              <a:rPr lang="en-US" sz="2400" dirty="0"/>
              <a:t>.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don’t want to feel rushed the day of your interview.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Familiarize yourself with the interview place’s location.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Being late to an interview may automatically disqualify you.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Have a portfolio with extra copies of your résumé.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77" y="4105469"/>
            <a:ext cx="2528596" cy="25285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41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IF Over the Phone…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79320"/>
            <a:ext cx="9784080" cy="2393301"/>
          </a:xfrm>
        </p:spPr>
        <p:txBody>
          <a:bodyPr>
            <a:normAutofit/>
          </a:bodyPr>
          <a:lstStyle/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Have notes neatly organized and in front of you in case you need them.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Ensure your phone is charged.</a:t>
            </a:r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28600" lvl="1" indent="-22542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Be prepared to answer a phone call from a number you don’t recognize.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76" y="4376057"/>
            <a:ext cx="2137647" cy="2351412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89696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Most Importantly…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57400"/>
            <a:ext cx="9784080" cy="41605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Schedule a mock interview with your Professional Development Specialist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in Gators4Hire!</a:t>
            </a:r>
          </a:p>
          <a:p>
            <a:pPr marL="0" lvl="0" indent="0" algn="ctr">
              <a:spcAft>
                <a:spcPts val="0"/>
              </a:spcAft>
              <a:buNone/>
            </a:pPr>
            <a:endParaRPr lang="en-US" sz="2800" b="1" dirty="0"/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D1DE1D5-A766-B0D9-CAE3-EF06095E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43" y="4410669"/>
            <a:ext cx="4669714" cy="19751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6651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What to Wear – FEMALE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15000"/>
              <a:buFont typeface="Arial"/>
              <a:buChar char="•"/>
            </a:pPr>
            <a:r>
              <a:rPr lang="en-US" b="1" dirty="0"/>
              <a:t>Suit</a:t>
            </a:r>
            <a:r>
              <a:rPr lang="en-US" dirty="0"/>
              <a:t>: Conservative suit in navy, black, or grey. If wearing a skirt, it should be knee-length.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15000"/>
              <a:buFont typeface="Arial"/>
              <a:buChar char="•"/>
            </a:pPr>
            <a:r>
              <a:rPr lang="en-US" b="1" dirty="0"/>
              <a:t>Blouse</a:t>
            </a:r>
            <a:r>
              <a:rPr lang="en-US" dirty="0"/>
              <a:t>: White or light-colored blouse that is not low-cut or sheer.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15000"/>
              <a:buFont typeface="Arial"/>
              <a:buChar char="•"/>
            </a:pPr>
            <a:r>
              <a:rPr lang="en-US" b="1" dirty="0"/>
              <a:t>Shoes</a:t>
            </a:r>
            <a:r>
              <a:rPr lang="en-US" dirty="0"/>
              <a:t>: Black, well polished, closed-toe shoes with a low heel. Neutral-colored, closed-toe flats are also acceptable.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15000"/>
              <a:buFont typeface="Arial"/>
              <a:buChar char="•"/>
            </a:pPr>
            <a:r>
              <a:rPr lang="en-US" b="1" dirty="0"/>
              <a:t>Accessories</a:t>
            </a:r>
            <a:r>
              <a:rPr lang="en-US" dirty="0"/>
              <a:t>: Leather portfolio or briefcase large enough to hold your résumé without folding it. No visible body art or piercings other than one earring per ear. Wear minimal jewelry.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15000"/>
              <a:buFont typeface="Arial"/>
              <a:buChar char="•"/>
            </a:pPr>
            <a:r>
              <a:rPr lang="en-US" b="1" dirty="0"/>
              <a:t>The Look</a:t>
            </a:r>
            <a:r>
              <a:rPr lang="en-US" dirty="0"/>
              <a:t>: Tailored, clean and neat; not overdone.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2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533400"/>
            <a:ext cx="8795657" cy="14478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rgbClr val="C00000"/>
                  </a:solidFill>
                </a:ln>
              </a:rPr>
              <a:t>What to Wear – MALE</a:t>
            </a:r>
            <a:endParaRPr lang="en-US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73340"/>
            <a:ext cx="8315325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Suit</a:t>
            </a:r>
            <a:r>
              <a:rPr lang="en-US" dirty="0"/>
              <a:t>: Conservative 2 or 3 button suit in navy, black, or charcoal. Jacket and Pants should be the exact same material.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Shirt</a:t>
            </a:r>
            <a:r>
              <a:rPr lang="en-US" dirty="0"/>
              <a:t>: White cotton long-sleeve dress shirt.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Tie</a:t>
            </a:r>
            <a:r>
              <a:rPr lang="en-US" dirty="0"/>
              <a:t>: Silk tie that complements your shirt and suit. Simple stripe or design.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Shoes</a:t>
            </a:r>
            <a:r>
              <a:rPr lang="en-US" dirty="0"/>
              <a:t>: Black, well polished, leather shoes. Wear black socks.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Accessories</a:t>
            </a:r>
            <a:r>
              <a:rPr lang="en-US" dirty="0"/>
              <a:t>: Leather portfolio or notebook large enough to hold your résumé without folding it. 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The Look</a:t>
            </a:r>
            <a:r>
              <a:rPr lang="en-US" dirty="0"/>
              <a:t>: Sharp, conservative, clean and neat.</a:t>
            </a:r>
            <a:br>
              <a:rPr lang="en-US" dirty="0">
                <a:latin typeface="Franklin Gothic Medium Cond" panose="020B0606030402020204" pitchFamily="34" charset="0"/>
              </a:rPr>
            </a:br>
            <a:endParaRPr lang="en-US" dirty="0">
              <a:latin typeface="Franklin Gothic Medium Cond" panose="020B0606030402020204" pitchFamily="34" charset="0"/>
            </a:endParaRPr>
          </a:p>
          <a:p>
            <a:endParaRPr lang="en-US" dirty="0">
              <a:latin typeface="Franklin Gothic Medium Cond" panose="020B0606030402020204" pitchFamily="34" charset="0"/>
            </a:endParaRPr>
          </a:p>
          <a:p>
            <a:endParaRPr lang="en-US" dirty="0">
              <a:latin typeface="Franklin Gothic Medium Cond" panose="020B06060304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864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1364</TotalTime>
  <Words>1387</Words>
  <Application>Microsoft Office PowerPoint</Application>
  <PresentationFormat>Widescreen</PresentationFormat>
  <Paragraphs>149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Corbel</vt:lpstr>
      <vt:lpstr>Franklin Gothic Medium Cond</vt:lpstr>
      <vt:lpstr>Wingdings</vt:lpstr>
      <vt:lpstr>Banded</vt:lpstr>
      <vt:lpstr>Interviewing</vt:lpstr>
      <vt:lpstr>Purpose of an interview</vt:lpstr>
      <vt:lpstr>PowerPoint Presentation</vt:lpstr>
      <vt:lpstr>Preparing for the interview</vt:lpstr>
      <vt:lpstr>If In Person…</vt:lpstr>
      <vt:lpstr>IF Over the Phone…</vt:lpstr>
      <vt:lpstr>Most Importantly…</vt:lpstr>
      <vt:lpstr>What to Wear – FEMALE</vt:lpstr>
      <vt:lpstr>What to Wear – MALE</vt:lpstr>
      <vt:lpstr>PowerPoint Presentation</vt:lpstr>
      <vt:lpstr>DURING THE interview</vt:lpstr>
      <vt:lpstr>TOUGH BUT COMMON Interview Questions</vt:lpstr>
      <vt:lpstr>COMMON Interview Questions, Continued…</vt:lpstr>
      <vt:lpstr>Interview Tips</vt:lpstr>
    </vt:vector>
  </TitlesOfParts>
  <Company>University of Houston-Downtown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 tips and linked in tricks</dc:title>
  <dc:creator>Hatfield, Lisa</dc:creator>
  <cp:lastModifiedBy>Gonzales-Hatfield, Lisa</cp:lastModifiedBy>
  <cp:revision>62</cp:revision>
  <dcterms:created xsi:type="dcterms:W3CDTF">2017-03-15T20:23:24Z</dcterms:created>
  <dcterms:modified xsi:type="dcterms:W3CDTF">2025-12-08T16:09:37Z</dcterms:modified>
</cp:coreProperties>
</file>